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8"/>
  </p:handoutMasterIdLst>
  <p:sldIdLst>
    <p:sldId id="258" r:id="rId2"/>
    <p:sldId id="259" r:id="rId3"/>
    <p:sldId id="260" r:id="rId4"/>
    <p:sldId id="261" r:id="rId5"/>
    <p:sldId id="256" r:id="rId6"/>
    <p:sldId id="262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27D1129-C02C-E709-E23D-851CEE583AD0}" name="Christian Wagner" initials="CW" userId="430c5a3c9212a0b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3E42"/>
    <a:srgbClr val="BAE036"/>
    <a:srgbClr val="F5F3EB"/>
    <a:srgbClr val="3237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99" autoAdjust="0"/>
    <p:restoredTop sz="94660"/>
  </p:normalViewPr>
  <p:slideViewPr>
    <p:cSldViewPr snapToGrid="0" showGuides="1">
      <p:cViewPr varScale="1">
        <p:scale>
          <a:sx n="178" d="100"/>
          <a:sy n="178" d="100"/>
        </p:scale>
        <p:origin x="660" y="84"/>
      </p:cViewPr>
      <p:guideLst>
        <p:guide orient="horz" pos="2160"/>
        <p:guide pos="31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7" d="100"/>
          <a:sy n="127" d="100"/>
        </p:scale>
        <p:origin x="397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397A308A-10EA-463C-91B9-5EFD116A72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2B531F6-FA87-4B34-B2C0-E52A4B094E6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D37C2-2D9D-4E62-BD90-DA04C9FC5565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E0D45A-B32D-4BCD-BD67-80A32D6D237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0C4118-55A7-41C9-8E0E-B9B238D56F4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20F04-13D9-440C-BB4C-067563140E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789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latin typeface="Yu Gothic Medium" panose="020B0500000000000000" pitchFamily="34" charset="-128"/>
                <a:ea typeface="Yu Gothic Medium" panose="020B0500000000000000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A06646B-A41A-42C4-87D7-F8F4D9744628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50077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1pPr>
            <a:lvl2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2pPr>
            <a:lvl3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3pPr>
            <a:lvl4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4pPr>
            <a:lvl5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2" y="6445583"/>
            <a:ext cx="2228850" cy="365125"/>
          </a:xfrm>
        </p:spPr>
        <p:txBody>
          <a:bodyPr/>
          <a:lstStyle>
            <a:lvl1pPr>
              <a:defRPr>
                <a:latin typeface="Yu Gothic Medium" panose="020B0500000000000000" pitchFamily="34" charset="-128"/>
                <a:ea typeface="Yu Gothic Medium" panose="020B0500000000000000" pitchFamily="34" charset="-128"/>
              </a:defRPr>
            </a:lvl1pPr>
          </a:lstStyle>
          <a:p>
            <a:fld id="{6E1F90BE-5F3E-4E9C-B030-817FD98B7FE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6A52D7D-61ED-47F9-B7FE-698A626A2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/>
          <a:p>
            <a:r>
              <a:rPr lang="de-DE" dirty="0" err="1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</a:t>
            </a:r>
            <a:r>
              <a:rPr lang="de-DE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354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0B7F549-5ECB-439D-B2F5-AD7FD4213A63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30628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58DC52B-71C1-44F5-95EA-DFFC08FF8E73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94277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B11A36C-3B42-4DE4-ADAF-57C9C4B0549F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6095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384C347-EBF3-4173-978A-4C79A5FA44E6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42792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F1B5C-26B0-4CA9-AC6E-F3452DF57A2C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618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8AD47BC-721E-45BE-B1BA-3BF6B06393D0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82202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13BA409-4E7E-4F3A-88FA-18878A37D2A0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2282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C7D646F-2ED8-4288-823A-7E7F22CBE6EA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2764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/>
          <a:lstStyle/>
          <a:p>
            <a:fld id="{1F225830-47E1-4CC8-81EB-7D772D929BE6}" type="datetimeFigureOut">
              <a:rPr lang="de-DE" smtClean="0"/>
              <a:t>24.04.2026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F90BE-5F3E-4E9C-B030-817FD98B7FE5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ED66AFC-BBAD-4E0B-9E54-97CC6D2BF268}"/>
              </a:ext>
            </a:extLst>
          </p:cNvPr>
          <p:cNvSpPr txBox="1">
            <a:spLocks/>
          </p:cNvSpPr>
          <p:nvPr userDrawn="1"/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19561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BC9E7F6E-FED0-4CFF-9FED-FA7EC7E313E4}"/>
              </a:ext>
            </a:extLst>
          </p:cNvPr>
          <p:cNvSpPr/>
          <p:nvPr userDrawn="1"/>
        </p:nvSpPr>
        <p:spPr>
          <a:xfrm>
            <a:off x="578580" y="6356352"/>
            <a:ext cx="9327420" cy="501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45500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defRPr>
            </a:lvl1pPr>
          </a:lstStyle>
          <a:p>
            <a:fld id="{6E1F90BE-5F3E-4E9C-B030-817FD98B7FE5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99A4D5B-1EE6-4B9C-9441-06E1E24D98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3" t="30413" r="28756" b="32321"/>
          <a:stretch/>
        </p:blipFill>
        <p:spPr>
          <a:xfrm>
            <a:off x="0" y="6356352"/>
            <a:ext cx="578580" cy="501648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CEB77D1-C93C-495A-BD41-86A7D94C35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/>
          <a:p>
            <a:r>
              <a:rPr lang="de-DE" dirty="0" err="1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</a:t>
            </a:r>
            <a:r>
              <a:rPr lang="de-DE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116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MV Boli" panose="02000500030200090000" pitchFamily="2" charset="0"/>
          <a:ea typeface="+mj-ea"/>
          <a:cs typeface="MV Boli" panose="0200050003020009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CF146AD2-C5C8-44D4-B5AA-1053ADAB83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>
                <a:solidFill>
                  <a:srgbClr val="BAE036"/>
                </a:solidFill>
              </a:rPr>
              <a:t>Nachhaltige Wohnkonzepte</a:t>
            </a:r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B11A4FF4-7DAB-4534-9663-8D7C75294F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Geschäftsmodell der </a:t>
            </a:r>
            <a:r>
              <a:rPr lang="de-DE" dirty="0" err="1"/>
              <a:t>NaWoko</a:t>
            </a:r>
            <a:r>
              <a:rPr lang="de-DE" dirty="0"/>
              <a:t> GmbH</a:t>
            </a:r>
          </a:p>
        </p:txBody>
      </p:sp>
    </p:spTree>
    <p:extLst>
      <p:ext uri="{BB962C8B-B14F-4D97-AF65-F5344CB8AC3E}">
        <p14:creationId xmlns:p14="http://schemas.microsoft.com/office/powerpoint/2010/main" val="3971770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A67EFA-35BC-41BE-B53B-BAC57278C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NaWoko</a:t>
            </a:r>
            <a:r>
              <a:rPr lang="de-DE" dirty="0"/>
              <a:t>: Geschäftszweck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B7940D-0911-4752-B6F3-115E9D74E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Erschließung ungenutzten Einliegerwohnraums für temporäre Vermietungen an Entsandte</a:t>
            </a:r>
          </a:p>
          <a:p>
            <a:r>
              <a:rPr lang="de-DE" dirty="0"/>
              <a:t>Zweiseitiger Markt mit Kunden</a:t>
            </a:r>
          </a:p>
          <a:p>
            <a:pPr lvl="1"/>
            <a:r>
              <a:rPr lang="de-DE" dirty="0"/>
              <a:t>Wohnraumeigentümer mit ungenutztem Einliegerwohnraum</a:t>
            </a:r>
          </a:p>
          <a:p>
            <a:pPr lvl="1"/>
            <a:r>
              <a:rPr lang="de-DE" dirty="0"/>
              <a:t>Entsandte von Organisationen auf Suche nach temporärem Wohnraum</a:t>
            </a:r>
          </a:p>
          <a:p>
            <a:pPr lvl="2"/>
            <a:r>
              <a:rPr lang="de-DE" dirty="0"/>
              <a:t>Gewinnung über Plattformen wie hc24</a:t>
            </a:r>
          </a:p>
          <a:p>
            <a:pPr lvl="2"/>
            <a:r>
              <a:rPr lang="de-DE" dirty="0"/>
              <a:t>Voraussetzungen: Arbeitgeber- und Haftpflichtversicherungsbescheinigungen</a:t>
            </a:r>
          </a:p>
          <a:p>
            <a:pPr lvl="2"/>
            <a:r>
              <a:rPr lang="de-DE" dirty="0"/>
              <a:t>Vermietung unter 1 Jahr zum Ausschluss von Dauerwohnansprüchen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812CCC-9D17-4EC7-8689-598A534AC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/>
          <a:p>
            <a:r>
              <a:rPr lang="de-DE" dirty="0" err="1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</a:t>
            </a:r>
            <a:r>
              <a:rPr lang="de-DE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9321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B0E80-1254-426E-B2FE-9A8DC6B75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NaWoko</a:t>
            </a:r>
            <a:r>
              <a:rPr lang="de-DE" dirty="0"/>
              <a:t>: Vertragsgestaltung mit Wohnraumeigentümern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4362E4-BAC5-4103-B861-8F00B883A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/>
              <a:t>Nutzungsvertrag mit </a:t>
            </a:r>
            <a:r>
              <a:rPr lang="de-DE" dirty="0" err="1"/>
              <a:t>NaWoko</a:t>
            </a:r>
            <a:r>
              <a:rPr lang="de-DE" dirty="0"/>
              <a:t> GmbH </a:t>
            </a:r>
          </a:p>
          <a:p>
            <a:pPr lvl="1"/>
            <a:r>
              <a:rPr lang="de-DE" dirty="0"/>
              <a:t>mind. 24 Monate gegen Monatspauschale soweit vermietet</a:t>
            </a:r>
          </a:p>
          <a:p>
            <a:r>
              <a:rPr lang="de-DE" dirty="0"/>
              <a:t>Ausstattung durch </a:t>
            </a:r>
            <a:r>
              <a:rPr lang="de-DE" dirty="0" err="1"/>
              <a:t>NaWoko</a:t>
            </a:r>
            <a:r>
              <a:rPr lang="de-DE" dirty="0"/>
              <a:t> GmbH</a:t>
            </a:r>
          </a:p>
          <a:p>
            <a:pPr lvl="1"/>
            <a:r>
              <a:rPr lang="de-DE" dirty="0"/>
              <a:t>Mobiliar</a:t>
            </a:r>
          </a:p>
          <a:p>
            <a:pPr lvl="1"/>
            <a:r>
              <a:rPr lang="de-DE" dirty="0"/>
              <a:t>Internetzugang</a:t>
            </a:r>
          </a:p>
          <a:p>
            <a:pPr lvl="1"/>
            <a:r>
              <a:rPr lang="de-DE" dirty="0"/>
              <a:t>eigene Ausstattung nutzbar auf Wunsch</a:t>
            </a:r>
          </a:p>
          <a:p>
            <a:r>
              <a:rPr lang="de-DE" dirty="0"/>
              <a:t>Mietanfrage(n) über </a:t>
            </a:r>
            <a:r>
              <a:rPr lang="de-DE" dirty="0" err="1"/>
              <a:t>NaWoko</a:t>
            </a:r>
            <a:r>
              <a:rPr lang="de-DE" dirty="0"/>
              <a:t> GmbH</a:t>
            </a:r>
          </a:p>
          <a:p>
            <a:pPr lvl="1"/>
            <a:r>
              <a:rPr lang="de-DE" dirty="0"/>
              <a:t>Entscheidungsrecht der Wohnraumeigentümern auf Wunsch</a:t>
            </a:r>
          </a:p>
          <a:p>
            <a:r>
              <a:rPr lang="de-DE" dirty="0"/>
              <a:t>Ein-/Auszugsmanagement über </a:t>
            </a:r>
            <a:r>
              <a:rPr lang="de-DE" dirty="0" err="1"/>
              <a:t>NaWoko</a:t>
            </a:r>
            <a:r>
              <a:rPr lang="de-DE" dirty="0"/>
              <a:t> GmbH</a:t>
            </a:r>
          </a:p>
          <a:p>
            <a:pPr lvl="1"/>
            <a:r>
              <a:rPr lang="de-DE" dirty="0"/>
              <a:t>inkl. Abnahme &amp; Endreinigung</a:t>
            </a:r>
          </a:p>
          <a:p>
            <a:r>
              <a:rPr lang="de-DE" dirty="0"/>
              <a:t>Monatlich: Auszahlung der Nutzungspauschale</a:t>
            </a:r>
          </a:p>
          <a:p>
            <a:pPr lvl="1"/>
            <a:r>
              <a:rPr lang="de-DE" dirty="0"/>
              <a:t>nach Auszug jeweils Nutzungspause auf Wunsch</a:t>
            </a:r>
          </a:p>
          <a:p>
            <a:r>
              <a:rPr lang="de-DE" dirty="0"/>
              <a:t>Eigentümerpflichten unberührt</a:t>
            </a:r>
          </a:p>
          <a:p>
            <a:pPr lvl="1"/>
            <a:r>
              <a:rPr lang="de-DE" dirty="0"/>
              <a:t>Nachweis Wohngebäudeversicherung und -haftpflicht</a:t>
            </a:r>
          </a:p>
          <a:p>
            <a:pPr lvl="1"/>
            <a:r>
              <a:rPr lang="de-DE" dirty="0"/>
              <a:t>Winterdienst und Säuberungspflichten verbleiben beim Eigentümer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CD13A7-7C36-47E4-B49E-E16636D1E3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/>
          <a:p>
            <a:r>
              <a:rPr lang="de-DE" dirty="0" err="1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</a:t>
            </a:r>
            <a:r>
              <a:rPr lang="de-DE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80978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0A3A7B-28A4-41A8-AE35-E348B6CCA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NaWoko</a:t>
            </a:r>
            <a:r>
              <a:rPr lang="de-DE" dirty="0"/>
              <a:t>: Haftungsrisiken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6EC035-14C2-4109-8D34-D005E554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A6D4270-23A4-4606-A9D0-68B9CD6E92EA}"/>
              </a:ext>
            </a:extLst>
          </p:cNvPr>
          <p:cNvSpPr/>
          <p:nvPr/>
        </p:nvSpPr>
        <p:spPr>
          <a:xfrm>
            <a:off x="4071787" y="3221886"/>
            <a:ext cx="1762421" cy="8834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endParaRPr lang="de-DE" dirty="0"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FFC04398-7F81-4790-BD53-69F370466E5F}"/>
              </a:ext>
            </a:extLst>
          </p:cNvPr>
          <p:cNvSpPr/>
          <p:nvPr/>
        </p:nvSpPr>
        <p:spPr>
          <a:xfrm>
            <a:off x="681036" y="1825623"/>
            <a:ext cx="1762421" cy="8834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Eigentümer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2BBDE2FA-1101-47A9-A403-3FA7A437C5D8}"/>
              </a:ext>
            </a:extLst>
          </p:cNvPr>
          <p:cNvSpPr/>
          <p:nvPr/>
        </p:nvSpPr>
        <p:spPr>
          <a:xfrm>
            <a:off x="7462540" y="1825622"/>
            <a:ext cx="1762421" cy="883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Mieter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714E96B-1D56-49C5-ACCB-154E71331602}"/>
              </a:ext>
            </a:extLst>
          </p:cNvPr>
          <p:cNvSpPr/>
          <p:nvPr/>
        </p:nvSpPr>
        <p:spPr>
          <a:xfrm>
            <a:off x="7462540" y="5293535"/>
            <a:ext cx="1762421" cy="8834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Arbeitgeber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58CBA2D4-3B8F-426F-9F35-472F204C2D6A}"/>
              </a:ext>
            </a:extLst>
          </p:cNvPr>
          <p:cNvSpPr/>
          <p:nvPr/>
        </p:nvSpPr>
        <p:spPr>
          <a:xfrm>
            <a:off x="4071788" y="5293536"/>
            <a:ext cx="1762421" cy="8834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Plattform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770AF9C0-B4A7-4E98-8745-D23017F755D3}"/>
              </a:ext>
            </a:extLst>
          </p:cNvPr>
          <p:cNvCxnSpPr>
            <a:stCxn id="5" idx="3"/>
            <a:endCxn id="4" idx="1"/>
          </p:cNvCxnSpPr>
          <p:nvPr/>
        </p:nvCxnSpPr>
        <p:spPr>
          <a:xfrm>
            <a:off x="2443457" y="2267337"/>
            <a:ext cx="1628330" cy="13962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DE3A0B1F-1742-4E1D-A971-C9693B12F5B4}"/>
              </a:ext>
            </a:extLst>
          </p:cNvPr>
          <p:cNvCxnSpPr>
            <a:stCxn id="8" idx="0"/>
            <a:endCxn id="4" idx="2"/>
          </p:cNvCxnSpPr>
          <p:nvPr/>
        </p:nvCxnSpPr>
        <p:spPr>
          <a:xfrm flipH="1" flipV="1">
            <a:off x="4952998" y="4105313"/>
            <a:ext cx="1" cy="11882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E6DDD657-A22B-4FEB-8ED6-267F6BBAB94F}"/>
              </a:ext>
            </a:extLst>
          </p:cNvPr>
          <p:cNvCxnSpPr>
            <a:stCxn id="6" idx="1"/>
            <a:endCxn id="4" idx="3"/>
          </p:cNvCxnSpPr>
          <p:nvPr/>
        </p:nvCxnSpPr>
        <p:spPr>
          <a:xfrm flipH="1">
            <a:off x="5834208" y="2267336"/>
            <a:ext cx="1628332" cy="13962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FEE3E811-CD11-445C-A3E5-0AC4C2A1592E}"/>
              </a:ext>
            </a:extLst>
          </p:cNvPr>
          <p:cNvCxnSpPr>
            <a:endCxn id="7" idx="0"/>
          </p:cNvCxnSpPr>
          <p:nvPr/>
        </p:nvCxnSpPr>
        <p:spPr>
          <a:xfrm flipH="1">
            <a:off x="8343751" y="2709049"/>
            <a:ext cx="7263" cy="258448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>
            <a:extLst>
              <a:ext uri="{FF2B5EF4-FFF2-40B4-BE49-F238E27FC236}">
                <a16:creationId xmlns:a16="http://schemas.microsoft.com/office/drawing/2014/main" id="{EC1DBED3-7BDA-4041-BCD1-F9E023A33690}"/>
              </a:ext>
            </a:extLst>
          </p:cNvPr>
          <p:cNvSpPr txBox="1"/>
          <p:nvPr/>
        </p:nvSpPr>
        <p:spPr>
          <a:xfrm>
            <a:off x="6257244" y="4658671"/>
            <a:ext cx="3126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Bestand der Arbeitsbeziehung</a:t>
            </a:r>
          </a:p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ggf. Eintritt als Mieter, dann so behandelt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8E68EA2D-4956-45BD-B7BF-4948B09534DD}"/>
              </a:ext>
            </a:extLst>
          </p:cNvPr>
          <p:cNvSpPr txBox="1"/>
          <p:nvPr/>
        </p:nvSpPr>
        <p:spPr>
          <a:xfrm>
            <a:off x="4550842" y="2123866"/>
            <a:ext cx="47275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Vertrag: Mietzins</a:t>
            </a:r>
          </a:p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Gefährdung Anderer</a:t>
            </a:r>
            <a:b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</a:br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Beschädigung von Eigentum</a:t>
            </a:r>
            <a:b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</a:br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- der </a:t>
            </a:r>
            <a:r>
              <a:rPr lang="de-DE" sz="1200" dirty="0" err="1"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 (abgedeckt über Vertrag/Haftpflichtversicherung)</a:t>
            </a:r>
          </a:p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- des Eigentümers (abgedeckt über Haftpflichtversicherung)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CB5767FC-AFC0-4307-A0D9-32F940973CE2}"/>
              </a:ext>
            </a:extLst>
          </p:cNvPr>
          <p:cNvSpPr txBox="1"/>
          <p:nvPr/>
        </p:nvSpPr>
        <p:spPr>
          <a:xfrm>
            <a:off x="3817693" y="4501495"/>
            <a:ext cx="23695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Vertrag: Vermittlungsgebühren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41BC4D25-B3F1-4DD8-A43C-646F18985A4F}"/>
              </a:ext>
            </a:extLst>
          </p:cNvPr>
          <p:cNvSpPr/>
          <p:nvPr/>
        </p:nvSpPr>
        <p:spPr>
          <a:xfrm>
            <a:off x="627582" y="2719853"/>
            <a:ext cx="33635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Vertrag: Nutzungsgebühr</a:t>
            </a:r>
          </a:p>
          <a:p>
            <a:pPr lvl="0"/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Gefährdung Anderer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Mieter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</a:t>
            </a:r>
            <a:r>
              <a:rPr lang="de-DE" sz="1200" dirty="0" err="1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, z.B. bei Erstausstattung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beauftragte Dienstleister, z.B. Raumpflege</a:t>
            </a:r>
          </a:p>
          <a:p>
            <a:pPr lvl="0"/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Beschädigung von Eigentum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Mieter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</a:t>
            </a:r>
            <a:r>
              <a:rPr lang="de-DE" sz="1200" dirty="0" err="1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, z.B. bei Erstausstattung</a:t>
            </a:r>
          </a:p>
          <a:p>
            <a:pPr marL="285750" lvl="0" indent="-285750">
              <a:buFontTx/>
              <a:buChar char="-"/>
            </a:pP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durch beauftragte Dienstleister, z.B. Raumpflege</a:t>
            </a:r>
            <a:endParaRPr lang="de-DE" sz="1200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3C683FCF-4654-42D2-9C2F-FDDCBF4C17F4}"/>
              </a:ext>
            </a:extLst>
          </p:cNvPr>
          <p:cNvSpPr/>
          <p:nvPr/>
        </p:nvSpPr>
        <p:spPr>
          <a:xfrm>
            <a:off x="681036" y="5301890"/>
            <a:ext cx="1762421" cy="8834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Beauftragte Dienstleister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55677200-2520-4AD3-8C29-73B817A945F8}"/>
              </a:ext>
            </a:extLst>
          </p:cNvPr>
          <p:cNvCxnSpPr>
            <a:stCxn id="4" idx="1"/>
          </p:cNvCxnSpPr>
          <p:nvPr/>
        </p:nvCxnSpPr>
        <p:spPr>
          <a:xfrm flipH="1">
            <a:off x="2443457" y="3663600"/>
            <a:ext cx="1628330" cy="207164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hteck 26">
            <a:extLst>
              <a:ext uri="{FF2B5EF4-FFF2-40B4-BE49-F238E27FC236}">
                <a16:creationId xmlns:a16="http://schemas.microsoft.com/office/drawing/2014/main" id="{ABA63AAA-EDE3-44A1-8989-B37B5F78E9EA}"/>
              </a:ext>
            </a:extLst>
          </p:cNvPr>
          <p:cNvSpPr/>
          <p:nvPr/>
        </p:nvSpPr>
        <p:spPr>
          <a:xfrm>
            <a:off x="2389024" y="4860851"/>
            <a:ext cx="4953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Gefährdung Anderer</a:t>
            </a:r>
            <a:b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</a:b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Risiko: Beschädigung von Eigentum</a:t>
            </a:r>
          </a:p>
          <a:p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- der </a:t>
            </a:r>
            <a:r>
              <a:rPr lang="de-DE" sz="1200" dirty="0" err="1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b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</a:br>
            <a:r>
              <a:rPr lang="de-DE" sz="1200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- des Eigentümers</a:t>
            </a:r>
            <a:endParaRPr lang="de-DE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9BC22884-80D2-492F-B230-0C10E9EA2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31444" y="6455001"/>
            <a:ext cx="5043112" cy="365125"/>
          </a:xfrm>
          <a:prstGeom prst="rect">
            <a:avLst/>
          </a:prstGeom>
        </p:spPr>
        <p:txBody>
          <a:bodyPr/>
          <a:lstStyle/>
          <a:p>
            <a:r>
              <a:rPr lang="de-DE" dirty="0" err="1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NaWoko</a:t>
            </a:r>
            <a:r>
              <a:rPr lang="de-DE" dirty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- Nachhaltige Wohnkonzepte GmbH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4130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30F46DD6-711F-4571-879D-1583420E83BA}"/>
              </a:ext>
            </a:extLst>
          </p:cNvPr>
          <p:cNvGrpSpPr/>
          <p:nvPr/>
        </p:nvGrpSpPr>
        <p:grpSpPr>
          <a:xfrm>
            <a:off x="99690" y="0"/>
            <a:ext cx="4929535" cy="3749976"/>
            <a:chOff x="-44812" y="251765"/>
            <a:chExt cx="3829519" cy="2913176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16E85546-D9D0-4C85-8CC2-440F1AAF42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83"/>
            <a:stretch/>
          </p:blipFill>
          <p:spPr>
            <a:xfrm>
              <a:off x="-44812" y="251765"/>
              <a:ext cx="3780631" cy="2913176"/>
            </a:xfrm>
            <a:prstGeom prst="rect">
              <a:avLst/>
            </a:prstGeom>
            <a:effectLst>
              <a:softEdge rad="381000"/>
            </a:effectLst>
          </p:spPr>
        </p:pic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FC4A084C-D175-4F47-A5EB-D2B1271D5D32}"/>
                </a:ext>
              </a:extLst>
            </p:cNvPr>
            <p:cNvSpPr txBox="1"/>
            <p:nvPr/>
          </p:nvSpPr>
          <p:spPr>
            <a:xfrm>
              <a:off x="1564095" y="2097293"/>
              <a:ext cx="2220612" cy="71803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2" dirty="0">
                  <a:solidFill>
                    <a:srgbClr val="233E42"/>
                  </a:solidFill>
                  <a:latin typeface="Yu Gothic Medium" panose="020B0500000000000000" pitchFamily="34" charset="-128"/>
                  <a:ea typeface="Yu Gothic Medium" panose="020B0500000000000000" pitchFamily="34" charset="-128"/>
                </a:rPr>
                <a:t>Sichere Vermietung </a:t>
              </a:r>
            </a:p>
            <a:p>
              <a:r>
                <a:rPr lang="de-DE" sz="1802" dirty="0">
                  <a:solidFill>
                    <a:srgbClr val="233E42"/>
                  </a:solidFill>
                  <a:latin typeface="Yu Gothic Medium" panose="020B0500000000000000" pitchFamily="34" charset="-128"/>
                  <a:ea typeface="Yu Gothic Medium" panose="020B0500000000000000" pitchFamily="34" charset="-128"/>
                </a:rPr>
                <a:t>von Einliegerwohnungen </a:t>
              </a:r>
            </a:p>
            <a:p>
              <a:r>
                <a:rPr lang="de-DE" sz="1802" dirty="0">
                  <a:solidFill>
                    <a:srgbClr val="233E42"/>
                  </a:solidFill>
                  <a:latin typeface="Yu Gothic Medium" panose="020B0500000000000000" pitchFamily="34" charset="-128"/>
                  <a:ea typeface="Yu Gothic Medium" panose="020B0500000000000000" pitchFamily="34" charset="-128"/>
                </a:rPr>
                <a:t>an mobile Werktätige</a:t>
              </a:r>
            </a:p>
          </p:txBody>
        </p:sp>
      </p:grpSp>
      <p:sp>
        <p:nvSpPr>
          <p:cNvPr id="6" name="Textfeld 5">
            <a:extLst>
              <a:ext uri="{FF2B5EF4-FFF2-40B4-BE49-F238E27FC236}">
                <a16:creationId xmlns:a16="http://schemas.microsoft.com/office/drawing/2014/main" id="{A530D3C6-EE6C-447A-A92E-D8DC301ABCF7}"/>
              </a:ext>
            </a:extLst>
          </p:cNvPr>
          <p:cNvSpPr txBox="1"/>
          <p:nvPr/>
        </p:nvSpPr>
        <p:spPr>
          <a:xfrm>
            <a:off x="257217" y="3491765"/>
            <a:ext cx="4338047" cy="1558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2" dirty="0">
                <a:solidFill>
                  <a:srgbClr val="233E42"/>
                </a:solidFill>
                <a:latin typeface="MV Boli" panose="02000500030200090000" pitchFamily="2" charset="0"/>
                <a:ea typeface="Yu Gothic UI Semibold" panose="020B0700000000000000" pitchFamily="34" charset="-128"/>
                <a:cs typeface="MV Boli" panose="02000500030200090000" pitchFamily="2" charset="0"/>
              </a:rPr>
              <a:t>Ihre Vorteile als Wohnraumeigentümer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╋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zusätzliche Einnahmen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╋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komplette Abwicklung durch </a:t>
            </a:r>
            <a:r>
              <a:rPr lang="de-DE" sz="1545" dirty="0" err="1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endParaRPr lang="de-DE" sz="1545" dirty="0">
              <a:solidFill>
                <a:srgbClr val="233E42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╋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eigene Mieterauswahl auf Wunsch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╋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flexible Bindung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╋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Kontakt nur mit </a:t>
            </a:r>
            <a:r>
              <a:rPr lang="de-DE" sz="1545" dirty="0" err="1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NaWoko</a:t>
            </a:r>
            <a:endParaRPr lang="de-DE" sz="1545" dirty="0">
              <a:solidFill>
                <a:srgbClr val="233E42"/>
              </a:solidFill>
              <a:latin typeface="Yu Gothic Medium" panose="020B0500000000000000" pitchFamily="34" charset="-128"/>
              <a:ea typeface="Yu Gothic Medium" panose="020B0500000000000000" pitchFamily="34" charset="-128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88463999-2454-4835-AFD7-450CBC402E7A}"/>
              </a:ext>
            </a:extLst>
          </p:cNvPr>
          <p:cNvGrpSpPr/>
          <p:nvPr/>
        </p:nvGrpSpPr>
        <p:grpSpPr>
          <a:xfrm>
            <a:off x="2520209" y="6397565"/>
            <a:ext cx="5460409" cy="477349"/>
            <a:chOff x="0" y="4969956"/>
            <a:chExt cx="4241929" cy="370829"/>
          </a:xfrm>
        </p:grpSpPr>
        <p:sp>
          <p:nvSpPr>
            <p:cNvPr id="3" name="Rechteck 2">
              <a:extLst>
                <a:ext uri="{FF2B5EF4-FFF2-40B4-BE49-F238E27FC236}">
                  <a16:creationId xmlns:a16="http://schemas.microsoft.com/office/drawing/2014/main" id="{DE1F9CD3-C519-4120-B00D-016CE474BD3A}"/>
                </a:ext>
              </a:extLst>
            </p:cNvPr>
            <p:cNvSpPr/>
            <p:nvPr/>
          </p:nvSpPr>
          <p:spPr>
            <a:xfrm>
              <a:off x="0" y="4976644"/>
              <a:ext cx="3779838" cy="351006"/>
            </a:xfrm>
            <a:prstGeom prst="rect">
              <a:avLst/>
            </a:prstGeom>
            <a:solidFill>
              <a:srgbClr val="233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/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7E1F5693-4C28-44D0-94CF-2FAC2783DDDE}"/>
                </a:ext>
              </a:extLst>
            </p:cNvPr>
            <p:cNvSpPr txBox="1"/>
            <p:nvPr/>
          </p:nvSpPr>
          <p:spPr>
            <a:xfrm>
              <a:off x="293851" y="4969956"/>
              <a:ext cx="3363793" cy="256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545" dirty="0" err="1">
                  <a:solidFill>
                    <a:schemeClr val="bg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NaWoko</a:t>
              </a:r>
              <a:r>
                <a:rPr lang="de-DE" sz="1545" dirty="0">
                  <a:solidFill>
                    <a:schemeClr val="bg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 - Nachhaltige Wohnkonzepte GmbH</a:t>
              </a:r>
            </a:p>
          </p:txBody>
        </p:sp>
        <p:sp>
          <p:nvSpPr>
            <p:cNvPr id="2" name="Textfeld 1">
              <a:extLst>
                <a:ext uri="{FF2B5EF4-FFF2-40B4-BE49-F238E27FC236}">
                  <a16:creationId xmlns:a16="http://schemas.microsoft.com/office/drawing/2014/main" id="{2DDFA8F7-B327-49DB-843D-B3E55425BAAD}"/>
                </a:ext>
              </a:extLst>
            </p:cNvPr>
            <p:cNvSpPr txBox="1"/>
            <p:nvPr/>
          </p:nvSpPr>
          <p:spPr>
            <a:xfrm>
              <a:off x="23863" y="5145921"/>
              <a:ext cx="4218066" cy="1948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30" dirty="0">
                  <a:solidFill>
                    <a:schemeClr val="bg1"/>
                  </a:solidFill>
                  <a:latin typeface="Yu Gothic Medium" panose="020B0500000000000000" pitchFamily="34" charset="-128"/>
                  <a:ea typeface="Yu Gothic Medium" panose="020B0500000000000000" pitchFamily="34" charset="-128"/>
                </a:rPr>
                <a:t>Ochsensteige 21 – 89075 Ulm			www.nawoko.de</a:t>
              </a:r>
            </a:p>
          </p:txBody>
        </p:sp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D1880DC5-7DBC-4C63-98D7-77AD268CC9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263" t="30413" r="28756" b="32321"/>
            <a:stretch/>
          </p:blipFill>
          <p:spPr>
            <a:xfrm>
              <a:off x="83546" y="4990301"/>
              <a:ext cx="210305" cy="182341"/>
            </a:xfrm>
            <a:prstGeom prst="rect">
              <a:avLst/>
            </a:prstGeom>
          </p:spPr>
        </p:pic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F34872AB-9EB3-41DE-8C6E-7AEC76F0CEFB}"/>
              </a:ext>
            </a:extLst>
          </p:cNvPr>
          <p:cNvSpPr txBox="1"/>
          <p:nvPr/>
        </p:nvSpPr>
        <p:spPr>
          <a:xfrm>
            <a:off x="257217" y="5214273"/>
            <a:ext cx="4350230" cy="10829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2" dirty="0">
                <a:solidFill>
                  <a:srgbClr val="233E42"/>
                </a:solidFill>
                <a:latin typeface="MV Boli" panose="02000500030200090000" pitchFamily="2" charset="0"/>
                <a:ea typeface="Yu Gothic UI Semibold" panose="020B0700000000000000" pitchFamily="34" charset="-128"/>
                <a:cs typeface="MV Boli" panose="02000500030200090000" pitchFamily="2" charset="0"/>
              </a:rPr>
              <a:t>Ihr Beitrag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▶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Einliegerwohnung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▶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Wasser, Strom, Heizung gegen Pauschale</a:t>
            </a:r>
          </a:p>
          <a:p>
            <a:pPr marL="367817" indent="-367817">
              <a:buClr>
                <a:srgbClr val="BAE036"/>
              </a:buClr>
              <a:buSzPct val="80000"/>
              <a:buFont typeface="Yu Gothic Medium" panose="020B0500000000000000" pitchFamily="34" charset="-128"/>
              <a:buChar char="▶"/>
            </a:pPr>
            <a:r>
              <a:rPr lang="de-DE" sz="1545" dirty="0">
                <a:solidFill>
                  <a:srgbClr val="233E42"/>
                </a:solidFill>
                <a:latin typeface="Yu Gothic Medium" panose="020B0500000000000000" pitchFamily="34" charset="-128"/>
                <a:ea typeface="Yu Gothic Medium" panose="020B0500000000000000" pitchFamily="34" charset="-128"/>
              </a:rPr>
              <a:t>Kehrwoche &amp; Winterdienst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1F0E4ED4-4446-4633-9D01-57A7668CCAC4}"/>
              </a:ext>
            </a:extLst>
          </p:cNvPr>
          <p:cNvSpPr/>
          <p:nvPr/>
        </p:nvSpPr>
        <p:spPr>
          <a:xfrm>
            <a:off x="388997" y="279358"/>
            <a:ext cx="46650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dirty="0">
                <a:solidFill>
                  <a:schemeClr val="accent4">
                    <a:lumMod val="75000"/>
                  </a:schemeClr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Nachhaltige Wohnkonzepte</a:t>
            </a:r>
            <a:endParaRPr lang="de-DE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2A27E42-EF08-3FD7-79AB-9BF4C96A885D}"/>
              </a:ext>
            </a:extLst>
          </p:cNvPr>
          <p:cNvCxnSpPr/>
          <p:nvPr/>
        </p:nvCxnSpPr>
        <p:spPr>
          <a:xfrm>
            <a:off x="5029225" y="69011"/>
            <a:ext cx="71862" cy="6274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Grafik 29">
            <a:extLst>
              <a:ext uri="{FF2B5EF4-FFF2-40B4-BE49-F238E27FC236}">
                <a16:creationId xmlns:a16="http://schemas.microsoft.com/office/drawing/2014/main" id="{5BD2600C-153F-C29C-A692-554B8E8270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7126">
            <a:off x="5889427" y="2581851"/>
            <a:ext cx="3469756" cy="2602317"/>
          </a:xfrm>
          <a:prstGeom prst="rect">
            <a:avLst/>
          </a:prstGeom>
          <a:effectLst>
            <a:softEdge rad="381000"/>
          </a:effectLst>
        </p:spPr>
      </p:pic>
      <p:grpSp>
        <p:nvGrpSpPr>
          <p:cNvPr id="31" name="Gruppieren 19">
            <a:extLst>
              <a:ext uri="{FF2B5EF4-FFF2-40B4-BE49-F238E27FC236}">
                <a16:creationId xmlns:a16="http://schemas.microsoft.com/office/drawing/2014/main" id="{B960E1FC-7C5C-5600-D47F-7A92A1B895FD}"/>
              </a:ext>
            </a:extLst>
          </p:cNvPr>
          <p:cNvGrpSpPr/>
          <p:nvPr/>
        </p:nvGrpSpPr>
        <p:grpSpPr>
          <a:xfrm>
            <a:off x="5498892" y="4971491"/>
            <a:ext cx="6501358" cy="1208654"/>
            <a:chOff x="162758" y="3682999"/>
            <a:chExt cx="5050592" cy="938945"/>
          </a:xfrm>
        </p:grpSpPr>
        <p:sp>
          <p:nvSpPr>
            <p:cNvPr id="32" name="Textfeld 5">
              <a:extLst>
                <a:ext uri="{FF2B5EF4-FFF2-40B4-BE49-F238E27FC236}">
                  <a16:creationId xmlns:a16="http://schemas.microsoft.com/office/drawing/2014/main" id="{FEF401D8-8EDB-F41C-09DD-3CDB16B8882E}"/>
                </a:ext>
              </a:extLst>
            </p:cNvPr>
            <p:cNvSpPr txBox="1"/>
            <p:nvPr/>
          </p:nvSpPr>
          <p:spPr>
            <a:xfrm>
              <a:off x="162758" y="3682999"/>
              <a:ext cx="2006420" cy="2871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802" dirty="0">
                  <a:solidFill>
                    <a:srgbClr val="233E42"/>
                  </a:solidFill>
                  <a:latin typeface="MV Boli" panose="02000500030200090000" pitchFamily="2" charset="0"/>
                  <a:ea typeface="Yu Gothic UI Semibold" panose="020B0700000000000000" pitchFamily="34" charset="-128"/>
                  <a:cs typeface="MV Boli" panose="02000500030200090000" pitchFamily="2" charset="0"/>
                </a:rPr>
                <a:t>Ihre Ansprechpersonen</a:t>
              </a:r>
            </a:p>
          </p:txBody>
        </p:sp>
        <p:pic>
          <p:nvPicPr>
            <p:cNvPr id="33" name="Grafik 2">
              <a:extLst>
                <a:ext uri="{FF2B5EF4-FFF2-40B4-BE49-F238E27FC236}">
                  <a16:creationId xmlns:a16="http://schemas.microsoft.com/office/drawing/2014/main" id="{ACB3B6CF-1713-CD8D-82C4-36AA06D2BF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40" r="16868" b="26019"/>
            <a:stretch/>
          </p:blipFill>
          <p:spPr>
            <a:xfrm>
              <a:off x="3095015" y="3966107"/>
              <a:ext cx="366713" cy="460973"/>
            </a:xfrm>
            <a:prstGeom prst="rect">
              <a:avLst/>
            </a:prstGeom>
          </p:spPr>
        </p:pic>
        <p:pic>
          <p:nvPicPr>
            <p:cNvPr id="34" name="Grafik 13">
              <a:extLst>
                <a:ext uri="{FF2B5EF4-FFF2-40B4-BE49-F238E27FC236}">
                  <a16:creationId xmlns:a16="http://schemas.microsoft.com/office/drawing/2014/main" id="{ACDF4E4A-F701-762D-5542-33612A51E1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7" t="913" r="14943" b="1730"/>
            <a:stretch/>
          </p:blipFill>
          <p:spPr>
            <a:xfrm>
              <a:off x="1206979" y="3953711"/>
              <a:ext cx="366713" cy="473370"/>
            </a:xfrm>
            <a:prstGeom prst="rect">
              <a:avLst/>
            </a:prstGeom>
          </p:spPr>
        </p:pic>
        <p:pic>
          <p:nvPicPr>
            <p:cNvPr id="35" name="Grafik 15">
              <a:extLst>
                <a:ext uri="{FF2B5EF4-FFF2-40B4-BE49-F238E27FC236}">
                  <a16:creationId xmlns:a16="http://schemas.microsoft.com/office/drawing/2014/main" id="{F39011D7-655C-91CE-314B-19D9CA273A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5" r="3705"/>
            <a:stretch/>
          </p:blipFill>
          <p:spPr>
            <a:xfrm>
              <a:off x="264864" y="3960007"/>
              <a:ext cx="366713" cy="467073"/>
            </a:xfrm>
            <a:prstGeom prst="rect">
              <a:avLst/>
            </a:prstGeom>
          </p:spPr>
        </p:pic>
        <p:pic>
          <p:nvPicPr>
            <p:cNvPr id="36" name="Grafik 17">
              <a:extLst>
                <a:ext uri="{FF2B5EF4-FFF2-40B4-BE49-F238E27FC236}">
                  <a16:creationId xmlns:a16="http://schemas.microsoft.com/office/drawing/2014/main" id="{EA2BCC4F-E712-2FE0-DE84-DCD36A3B8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628" b="32881"/>
            <a:stretch/>
          </p:blipFill>
          <p:spPr>
            <a:xfrm>
              <a:off x="2152900" y="3965025"/>
              <a:ext cx="366713" cy="463335"/>
            </a:xfrm>
            <a:prstGeom prst="rect">
              <a:avLst/>
            </a:prstGeom>
          </p:spPr>
        </p:pic>
        <p:sp>
          <p:nvSpPr>
            <p:cNvPr id="37" name="Textfeld 18">
              <a:extLst>
                <a:ext uri="{FF2B5EF4-FFF2-40B4-BE49-F238E27FC236}">
                  <a16:creationId xmlns:a16="http://schemas.microsoft.com/office/drawing/2014/main" id="{AF2026B4-23D5-B2BD-C983-2F8A4F6BD0CA}"/>
                </a:ext>
              </a:extLst>
            </p:cNvPr>
            <p:cNvSpPr txBox="1"/>
            <p:nvPr/>
          </p:nvSpPr>
          <p:spPr>
            <a:xfrm>
              <a:off x="162758" y="4427080"/>
              <a:ext cx="5050592" cy="194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030" dirty="0">
                  <a:solidFill>
                    <a:srgbClr val="233E42"/>
                  </a:solidFill>
                  <a:latin typeface="Yu Gothic Medium" panose="020B0500000000000000" pitchFamily="34" charset="-128"/>
                  <a:ea typeface="Yu Gothic Medium" panose="020B0500000000000000" pitchFamily="34" charset="-128"/>
                </a:rPr>
                <a:t>Dr. Maria &amp; Dr. Christian Wagner	Dr. Anna &amp; Dr. Gero Lückemeyer</a:t>
              </a:r>
            </a:p>
          </p:txBody>
        </p:sp>
      </p:grpSp>
      <p:sp>
        <p:nvSpPr>
          <p:cNvPr id="38" name="Textfeld 4">
            <a:extLst>
              <a:ext uri="{FF2B5EF4-FFF2-40B4-BE49-F238E27FC236}">
                <a16:creationId xmlns:a16="http://schemas.microsoft.com/office/drawing/2014/main" id="{B3F15560-0D8B-84FC-B74A-D2DFF2852401}"/>
              </a:ext>
            </a:extLst>
          </p:cNvPr>
          <p:cNvSpPr txBox="1"/>
          <p:nvPr/>
        </p:nvSpPr>
        <p:spPr>
          <a:xfrm>
            <a:off x="5917285" y="799894"/>
            <a:ext cx="3976538" cy="20736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545" dirty="0">
                <a:solidFill>
                  <a:srgbClr val="233E42"/>
                </a:solidFill>
              </a:rPr>
              <a:t>Nutzungsvertrag mit der </a:t>
            </a:r>
            <a:r>
              <a:rPr lang="de-DE" sz="1545" dirty="0" err="1">
                <a:solidFill>
                  <a:srgbClr val="233E42"/>
                </a:solidFill>
              </a:rPr>
              <a:t>NaWoko</a:t>
            </a:r>
            <a:endParaRPr lang="de-DE" sz="1545" dirty="0">
              <a:solidFill>
                <a:srgbClr val="233E42"/>
              </a:solidFill>
            </a:endParaRPr>
          </a:p>
          <a:p>
            <a:pPr lvl="1"/>
            <a:r>
              <a:rPr lang="de-DE" sz="1030" dirty="0">
                <a:solidFill>
                  <a:srgbClr val="233E42"/>
                </a:solidFill>
              </a:rPr>
              <a:t>mind. 24 Monate gegen Monatspauschale soweit vermietet</a:t>
            </a:r>
          </a:p>
          <a:p>
            <a:r>
              <a:rPr lang="de-DE" sz="1545" dirty="0">
                <a:solidFill>
                  <a:srgbClr val="233E42"/>
                </a:solidFill>
              </a:rPr>
              <a:t>Ausstattung durch </a:t>
            </a:r>
            <a:r>
              <a:rPr lang="de-DE" sz="1545" dirty="0" err="1">
                <a:solidFill>
                  <a:srgbClr val="233E42"/>
                </a:solidFill>
              </a:rPr>
              <a:t>NaWoko</a:t>
            </a:r>
            <a:endParaRPr lang="de-DE" sz="1545" dirty="0">
              <a:solidFill>
                <a:srgbClr val="233E42"/>
              </a:solidFill>
            </a:endParaRPr>
          </a:p>
          <a:p>
            <a:r>
              <a:rPr lang="de-DE" sz="1030" dirty="0">
                <a:solidFill>
                  <a:srgbClr val="233E42"/>
                </a:solidFill>
              </a:rPr>
              <a:t>	eigene Ausstattung nutzbar auf Wunsch</a:t>
            </a:r>
          </a:p>
          <a:p>
            <a:r>
              <a:rPr lang="de-DE" sz="1545" dirty="0">
                <a:solidFill>
                  <a:srgbClr val="233E42"/>
                </a:solidFill>
              </a:rPr>
              <a:t>Mietanfrage(n) über </a:t>
            </a:r>
            <a:r>
              <a:rPr lang="de-DE" sz="1545" dirty="0" err="1">
                <a:solidFill>
                  <a:srgbClr val="233E42"/>
                </a:solidFill>
              </a:rPr>
              <a:t>NaWoko</a:t>
            </a:r>
            <a:endParaRPr lang="de-DE" sz="1545" dirty="0">
              <a:solidFill>
                <a:srgbClr val="233E42"/>
              </a:solidFill>
            </a:endParaRPr>
          </a:p>
          <a:p>
            <a:r>
              <a:rPr lang="de-DE" sz="1030" dirty="0">
                <a:solidFill>
                  <a:srgbClr val="233E42"/>
                </a:solidFill>
              </a:rPr>
              <a:t>	Ihr Entscheidungsrecht auf Wunsch</a:t>
            </a:r>
          </a:p>
          <a:p>
            <a:r>
              <a:rPr lang="de-DE" sz="1545" dirty="0">
                <a:solidFill>
                  <a:srgbClr val="233E42"/>
                </a:solidFill>
              </a:rPr>
              <a:t>Ein-/Auszugsmanagement über </a:t>
            </a:r>
            <a:r>
              <a:rPr lang="de-DE" sz="1545" dirty="0" err="1">
                <a:solidFill>
                  <a:srgbClr val="233E42"/>
                </a:solidFill>
              </a:rPr>
              <a:t>NaWoko</a:t>
            </a:r>
            <a:endParaRPr lang="de-DE" sz="1545" dirty="0">
              <a:solidFill>
                <a:srgbClr val="233E42"/>
              </a:solidFill>
            </a:endParaRPr>
          </a:p>
          <a:p>
            <a:r>
              <a:rPr lang="de-DE" sz="1030" dirty="0">
                <a:solidFill>
                  <a:srgbClr val="233E42"/>
                </a:solidFill>
              </a:rPr>
              <a:t>	inkl. Abnahme &amp; Endreinigung</a:t>
            </a:r>
          </a:p>
          <a:p>
            <a:r>
              <a:rPr lang="de-DE" sz="1545" dirty="0">
                <a:solidFill>
                  <a:srgbClr val="233E42"/>
                </a:solidFill>
              </a:rPr>
              <a:t>Monatlich: Auszahlung der Nutzungspauschale</a:t>
            </a:r>
          </a:p>
          <a:p>
            <a:pPr lvl="1"/>
            <a:r>
              <a:rPr lang="de-DE" sz="1030" dirty="0">
                <a:solidFill>
                  <a:srgbClr val="233E42"/>
                </a:solidFill>
              </a:rPr>
              <a:t>nach Auszug jeweils Nutzungspause auf Wunsch</a:t>
            </a:r>
          </a:p>
        </p:txBody>
      </p:sp>
      <p:grpSp>
        <p:nvGrpSpPr>
          <p:cNvPr id="39" name="Gruppieren 28">
            <a:extLst>
              <a:ext uri="{FF2B5EF4-FFF2-40B4-BE49-F238E27FC236}">
                <a16:creationId xmlns:a16="http://schemas.microsoft.com/office/drawing/2014/main" id="{ED6CE43E-260B-24BF-89B9-5A8A6F3C5D26}"/>
              </a:ext>
            </a:extLst>
          </p:cNvPr>
          <p:cNvGrpSpPr/>
          <p:nvPr/>
        </p:nvGrpSpPr>
        <p:grpSpPr>
          <a:xfrm>
            <a:off x="5574775" y="919612"/>
            <a:ext cx="342511" cy="1898484"/>
            <a:chOff x="140847" y="750485"/>
            <a:chExt cx="369333" cy="1474841"/>
          </a:xfrm>
          <a:solidFill>
            <a:srgbClr val="BAE036"/>
          </a:solidFill>
        </p:grpSpPr>
        <p:sp>
          <p:nvSpPr>
            <p:cNvPr id="40" name="Pfeil: Chevron 22">
              <a:extLst>
                <a:ext uri="{FF2B5EF4-FFF2-40B4-BE49-F238E27FC236}">
                  <a16:creationId xmlns:a16="http://schemas.microsoft.com/office/drawing/2014/main" id="{135FD956-D7A4-8827-305E-9060A638C12F}"/>
                </a:ext>
              </a:extLst>
            </p:cNvPr>
            <p:cNvSpPr/>
            <p:nvPr/>
          </p:nvSpPr>
          <p:spPr>
            <a:xfrm rot="5400000">
              <a:off x="171625" y="719708"/>
              <a:ext cx="307777" cy="369331"/>
            </a:xfrm>
            <a:prstGeom prst="chevron">
              <a:avLst>
                <a:gd name="adj" fmla="val 299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>
                <a:solidFill>
                  <a:schemeClr val="tx1"/>
                </a:solidFill>
              </a:endParaRPr>
            </a:p>
          </p:txBody>
        </p:sp>
        <p:sp>
          <p:nvSpPr>
            <p:cNvPr id="41" name="Pfeil: Chevron 23">
              <a:extLst>
                <a:ext uri="{FF2B5EF4-FFF2-40B4-BE49-F238E27FC236}">
                  <a16:creationId xmlns:a16="http://schemas.microsoft.com/office/drawing/2014/main" id="{F8FCCF1E-582B-175D-B124-1384D6CA83B4}"/>
                </a:ext>
              </a:extLst>
            </p:cNvPr>
            <p:cNvSpPr/>
            <p:nvPr/>
          </p:nvSpPr>
          <p:spPr>
            <a:xfrm rot="5400000">
              <a:off x="171624" y="1012099"/>
              <a:ext cx="307777" cy="369331"/>
            </a:xfrm>
            <a:prstGeom prst="chevron">
              <a:avLst>
                <a:gd name="adj" fmla="val 299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>
                <a:solidFill>
                  <a:schemeClr val="tx1"/>
                </a:solidFill>
              </a:endParaRPr>
            </a:p>
          </p:txBody>
        </p:sp>
        <p:sp>
          <p:nvSpPr>
            <p:cNvPr id="42" name="Pfeil: Chevron 24">
              <a:extLst>
                <a:ext uri="{FF2B5EF4-FFF2-40B4-BE49-F238E27FC236}">
                  <a16:creationId xmlns:a16="http://schemas.microsoft.com/office/drawing/2014/main" id="{C800267B-DD65-DA4A-D0CD-9F180F79C736}"/>
                </a:ext>
              </a:extLst>
            </p:cNvPr>
            <p:cNvSpPr/>
            <p:nvPr/>
          </p:nvSpPr>
          <p:spPr>
            <a:xfrm rot="5400000">
              <a:off x="171624" y="1304490"/>
              <a:ext cx="307777" cy="369332"/>
            </a:xfrm>
            <a:prstGeom prst="chevron">
              <a:avLst>
                <a:gd name="adj" fmla="val 299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>
                <a:solidFill>
                  <a:schemeClr val="tx1"/>
                </a:solidFill>
              </a:endParaRPr>
            </a:p>
          </p:txBody>
        </p:sp>
        <p:sp>
          <p:nvSpPr>
            <p:cNvPr id="43" name="Pfeil: Chevron 25">
              <a:extLst>
                <a:ext uri="{FF2B5EF4-FFF2-40B4-BE49-F238E27FC236}">
                  <a16:creationId xmlns:a16="http://schemas.microsoft.com/office/drawing/2014/main" id="{73C3587C-F5B6-B302-FCA0-F49A46F40A00}"/>
                </a:ext>
              </a:extLst>
            </p:cNvPr>
            <p:cNvSpPr/>
            <p:nvPr/>
          </p:nvSpPr>
          <p:spPr>
            <a:xfrm rot="5400000">
              <a:off x="171625" y="1594381"/>
              <a:ext cx="307777" cy="369332"/>
            </a:xfrm>
            <a:prstGeom prst="chevron">
              <a:avLst>
                <a:gd name="adj" fmla="val 299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>
                <a:solidFill>
                  <a:schemeClr val="tx1"/>
                </a:solidFill>
              </a:endParaRPr>
            </a:p>
          </p:txBody>
        </p:sp>
        <p:sp>
          <p:nvSpPr>
            <p:cNvPr id="44" name="Pfeil: Chevron 26">
              <a:extLst>
                <a:ext uri="{FF2B5EF4-FFF2-40B4-BE49-F238E27FC236}">
                  <a16:creationId xmlns:a16="http://schemas.microsoft.com/office/drawing/2014/main" id="{6903D9EB-501F-B5C1-E4A1-0F4701F616DF}"/>
                </a:ext>
              </a:extLst>
            </p:cNvPr>
            <p:cNvSpPr/>
            <p:nvPr/>
          </p:nvSpPr>
          <p:spPr>
            <a:xfrm rot="5400000">
              <a:off x="171626" y="1886772"/>
              <a:ext cx="307777" cy="369331"/>
            </a:xfrm>
            <a:prstGeom prst="chevron">
              <a:avLst>
                <a:gd name="adj" fmla="val 2996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4264">
                <a:solidFill>
                  <a:schemeClr val="tx1"/>
                </a:solidFill>
              </a:endParaRPr>
            </a:p>
          </p:txBody>
        </p:sp>
      </p:grpSp>
      <p:pic>
        <p:nvPicPr>
          <p:cNvPr id="45" name="Grafik 30">
            <a:extLst>
              <a:ext uri="{FF2B5EF4-FFF2-40B4-BE49-F238E27FC236}">
                <a16:creationId xmlns:a16="http://schemas.microsoft.com/office/drawing/2014/main" id="{4E3C50AE-BBB7-8DD0-BAF7-497CB0314585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162025" y="0"/>
            <a:ext cx="743975" cy="643048"/>
          </a:xfrm>
          <a:prstGeom prst="rect">
            <a:avLst/>
          </a:prstGeom>
        </p:spPr>
      </p:pic>
      <p:sp>
        <p:nvSpPr>
          <p:cNvPr id="46" name="Rechteck 16">
            <a:extLst>
              <a:ext uri="{FF2B5EF4-FFF2-40B4-BE49-F238E27FC236}">
                <a16:creationId xmlns:a16="http://schemas.microsoft.com/office/drawing/2014/main" id="{A1E291C6-04F2-1D8C-8556-5B30CB16B1C9}"/>
              </a:ext>
            </a:extLst>
          </p:cNvPr>
          <p:cNvSpPr/>
          <p:nvPr/>
        </p:nvSpPr>
        <p:spPr>
          <a:xfrm>
            <a:off x="5498892" y="75140"/>
            <a:ext cx="4953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>
                <a:solidFill>
                  <a:srgbClr val="233E4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Ihr Weg zur nachhaltigen</a:t>
            </a:r>
            <a:br>
              <a:rPr lang="de-DE" dirty="0">
                <a:solidFill>
                  <a:srgbClr val="233E42"/>
                </a:solidFill>
                <a:latin typeface="MV Boli" panose="02000500030200090000" pitchFamily="2" charset="0"/>
                <a:cs typeface="MV Boli" panose="02000500030200090000" pitchFamily="2" charset="0"/>
              </a:rPr>
            </a:br>
            <a:r>
              <a:rPr lang="de-DE" dirty="0">
                <a:solidFill>
                  <a:srgbClr val="233E4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Wohnraumnutzung</a:t>
            </a:r>
            <a:endParaRPr lang="de-DE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FD7A82-E5C3-3BAE-B90D-A45235333D25}"/>
              </a:ext>
            </a:extLst>
          </p:cNvPr>
          <p:cNvSpPr/>
          <p:nvPr/>
        </p:nvSpPr>
        <p:spPr>
          <a:xfrm rot="19024176">
            <a:off x="3985566" y="3654597"/>
            <a:ext cx="2438400" cy="8568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Unser Flyer für Wohnraumeigentümer</a:t>
            </a:r>
          </a:p>
        </p:txBody>
      </p:sp>
    </p:spTree>
    <p:extLst>
      <p:ext uri="{BB962C8B-B14F-4D97-AF65-F5344CB8AC3E}">
        <p14:creationId xmlns:p14="http://schemas.microsoft.com/office/powerpoint/2010/main" val="3474553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7002FE-7888-4BD5-84D8-22C8F8F10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Vielen Dank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68181F0-8AF4-48A3-8AF3-F1DF032A0A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latin typeface="Yu Gothic Medium" panose="020B0500000000000000" pitchFamily="34" charset="-128"/>
                <a:ea typeface="Yu Gothic Medium" panose="020B0500000000000000" pitchFamily="34" charset="-128"/>
              </a:rPr>
              <a:t>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1462333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3">
      <a:dk1>
        <a:srgbClr val="233E42"/>
      </a:dk1>
      <a:lt1>
        <a:srgbClr val="F6F4EB"/>
      </a:lt1>
      <a:dk2>
        <a:srgbClr val="4F6468"/>
      </a:dk2>
      <a:lt2>
        <a:srgbClr val="DEE6DF"/>
      </a:lt2>
      <a:accent1>
        <a:srgbClr val="BAE036"/>
      </a:accent1>
      <a:accent2>
        <a:srgbClr val="7FB9A8"/>
      </a:accent2>
      <a:accent3>
        <a:srgbClr val="4A90A4"/>
      </a:accent3>
      <a:accent4>
        <a:srgbClr val="5F7C3A"/>
      </a:accent4>
      <a:accent5>
        <a:srgbClr val="D8CFA8"/>
      </a:accent5>
      <a:accent6>
        <a:srgbClr val="C46A4A"/>
      </a:accent6>
      <a:hlink>
        <a:srgbClr val="44546A"/>
      </a:hlink>
      <a:folHlink>
        <a:srgbClr val="5B9BD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416</Words>
  <Application>Microsoft Office PowerPoint</Application>
  <PresentationFormat>A4-Papier (210 x 297 mm)</PresentationFormat>
  <Paragraphs>85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Yu Gothic Medium</vt:lpstr>
      <vt:lpstr>Arial</vt:lpstr>
      <vt:lpstr>Calibri</vt:lpstr>
      <vt:lpstr>MV Boli</vt:lpstr>
      <vt:lpstr>Office</vt:lpstr>
      <vt:lpstr>Nachhaltige Wohnkonzepte</vt:lpstr>
      <vt:lpstr>NaWoko: Geschäftszweck</vt:lpstr>
      <vt:lpstr>NaWoko: Vertragsgestaltung mit Wohnraumeigentümern</vt:lpstr>
      <vt:lpstr>NaWoko: Haftungsrisiken</vt:lpstr>
      <vt:lpstr>PowerPoint-Präsentation</vt:lpstr>
      <vt:lpstr>Vielen Dank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Gero Lückemeyer</dc:creator>
  <cp:lastModifiedBy>Gero Lückemeyer</cp:lastModifiedBy>
  <cp:revision>46</cp:revision>
  <dcterms:created xsi:type="dcterms:W3CDTF">2025-04-27T20:56:10Z</dcterms:created>
  <dcterms:modified xsi:type="dcterms:W3CDTF">2026-04-24T06:59:09Z</dcterms:modified>
</cp:coreProperties>
</file>